
<file path=[Content_Types].xml><?xml version="1.0" encoding="utf-8"?>
<Types xmlns="http://schemas.openxmlformats.org/package/2006/content-types">
  <Default ContentType="image/gif" Extension="gif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g3248c1a8bee_0_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" name="Google Shape;61;g3248c1a8bee_0_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362d4ab6e0c_0_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Google Shape;70;g362d4ab6e0c_0_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25"/>
            <a:ext cx="4572000" cy="5143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>
                <a:solidFill>
                  <a:schemeClr val="dk1"/>
                </a:solidFill>
              </a:defRPr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>
                <a:solidFill>
                  <a:schemeClr val="dk1"/>
                </a:solidFill>
              </a:defRPr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>
                <a:solidFill>
                  <a:schemeClr val="dk1"/>
                </a:solidFill>
              </a:defRPr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dark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Char char="●"/>
              <a:defRPr sz="1800">
                <a:solidFill>
                  <a:schemeClr val="lt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○"/>
              <a:defRPr>
                <a:solidFill>
                  <a:schemeClr val="lt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■"/>
              <a:defRPr>
                <a:solidFill>
                  <a:schemeClr val="lt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●"/>
              <a:defRPr>
                <a:solidFill>
                  <a:schemeClr val="lt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○"/>
              <a:defRPr>
                <a:solidFill>
                  <a:schemeClr val="lt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■"/>
              <a:defRPr>
                <a:solidFill>
                  <a:schemeClr val="lt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●"/>
              <a:defRPr>
                <a:solidFill>
                  <a:schemeClr val="lt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○"/>
              <a:defRPr>
                <a:solidFill>
                  <a:schemeClr val="lt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■"/>
              <a:defRPr>
                <a:solidFill>
                  <a:schemeClr val="lt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lt2"/>
                </a:solidFill>
              </a:defRPr>
            </a:lvl1pPr>
            <a:lvl2pPr lvl="1" algn="r">
              <a:buNone/>
              <a:defRPr sz="1000">
                <a:solidFill>
                  <a:schemeClr val="lt2"/>
                </a:solidFill>
              </a:defRPr>
            </a:lvl2pPr>
            <a:lvl3pPr lvl="2" algn="r">
              <a:buNone/>
              <a:defRPr sz="1000">
                <a:solidFill>
                  <a:schemeClr val="lt2"/>
                </a:solidFill>
              </a:defRPr>
            </a:lvl3pPr>
            <a:lvl4pPr lvl="3" algn="r">
              <a:buNone/>
              <a:defRPr sz="1000">
                <a:solidFill>
                  <a:schemeClr val="lt2"/>
                </a:solidFill>
              </a:defRPr>
            </a:lvl4pPr>
            <a:lvl5pPr lvl="4" algn="r">
              <a:buNone/>
              <a:defRPr sz="1000">
                <a:solidFill>
                  <a:schemeClr val="lt2"/>
                </a:solidFill>
              </a:defRPr>
            </a:lvl5pPr>
            <a:lvl6pPr lvl="5" algn="r">
              <a:buNone/>
              <a:defRPr sz="1000">
                <a:solidFill>
                  <a:schemeClr val="lt2"/>
                </a:solidFill>
              </a:defRPr>
            </a:lvl6pPr>
            <a:lvl7pPr lvl="6" algn="r">
              <a:buNone/>
              <a:defRPr sz="1000">
                <a:solidFill>
                  <a:schemeClr val="lt2"/>
                </a:solidFill>
              </a:defRPr>
            </a:lvl7pPr>
            <a:lvl8pPr lvl="7" algn="r">
              <a:buNone/>
              <a:defRPr sz="1000">
                <a:solidFill>
                  <a:schemeClr val="lt2"/>
                </a:solidFill>
              </a:defRPr>
            </a:lvl8pPr>
            <a:lvl9pPr lvl="8" algn="r">
              <a:buNone/>
              <a:defRPr sz="1000">
                <a:solidFill>
                  <a:schemeClr val="lt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.png"/><Relationship Id="rId4" Type="http://schemas.openxmlformats.org/officeDocument/2006/relationships/image" Target="../media/image5.gif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png"/><Relationship Id="rId4" Type="http://schemas.openxmlformats.org/officeDocument/2006/relationships/image" Target="../media/image6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5.gif"/><Relationship Id="rId4" Type="http://schemas.openxmlformats.org/officeDocument/2006/relationships/image" Target="../media/image2.png"/><Relationship Id="rId5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 title="ChatGPT Image 3 lip 2025, 18_11_48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71637" y="28575"/>
            <a:ext cx="7672362" cy="5114926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13"/>
          <p:cNvSpPr txBox="1"/>
          <p:nvPr/>
        </p:nvSpPr>
        <p:spPr>
          <a:xfrm>
            <a:off x="228600" y="108600"/>
            <a:ext cx="4263300" cy="86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 sz="2200">
                <a:solidFill>
                  <a:schemeClr val="dk1"/>
                </a:solidFill>
                <a:highlight>
                  <a:srgbClr val="000000"/>
                </a:highlight>
                <a:latin typeface="Courier New"/>
                <a:ea typeface="Courier New"/>
                <a:cs typeface="Courier New"/>
                <a:sym typeface="Courier New"/>
              </a:rPr>
              <a:t>Defcon 4822 Group meetup</a:t>
            </a:r>
            <a:endParaRPr sz="2200">
              <a:solidFill>
                <a:schemeClr val="dk1"/>
              </a:solidFill>
              <a:highlight>
                <a:srgbClr val="000000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200">
              <a:solidFill>
                <a:schemeClr val="dk1"/>
              </a:solidFill>
              <a:highlight>
                <a:srgbClr val="000000"/>
              </a:highlight>
              <a:latin typeface="Courier New"/>
              <a:ea typeface="Courier New"/>
              <a:cs typeface="Courier New"/>
              <a:sym typeface="Courier New"/>
            </a:endParaRPr>
          </a:p>
        </p:txBody>
      </p:sp>
      <p:pic>
        <p:nvPicPr>
          <p:cNvPr id="56" name="Google Shape;56;p13" title="MOSHED-2025-7-3-18-16-50.gif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28600" y="630225"/>
            <a:ext cx="990899" cy="990901"/>
          </a:xfrm>
          <a:prstGeom prst="rect">
            <a:avLst/>
          </a:prstGeom>
          <a:noFill/>
          <a:ln>
            <a:noFill/>
          </a:ln>
        </p:spPr>
      </p:pic>
      <p:sp>
        <p:nvSpPr>
          <p:cNvPr id="57" name="Google Shape;57;p13"/>
          <p:cNvSpPr/>
          <p:nvPr/>
        </p:nvSpPr>
        <p:spPr>
          <a:xfrm rot="-9952722">
            <a:off x="510782" y="1297192"/>
            <a:ext cx="686134" cy="966917"/>
          </a:xfrm>
          <a:prstGeom prst="diagStripe">
            <a:avLst>
              <a:gd fmla="val 50000" name="adj"/>
            </a:avLst>
          </a:prstGeom>
          <a:solidFill>
            <a:srgbClr val="00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" name="Google Shape;58;p13"/>
          <p:cNvSpPr txBox="1"/>
          <p:nvPr/>
        </p:nvSpPr>
        <p:spPr>
          <a:xfrm>
            <a:off x="228600" y="4469125"/>
            <a:ext cx="8160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 sz="24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#10</a:t>
            </a:r>
            <a:endParaRPr sz="24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10309"/>
        </a:solidFill>
      </p:bgPr>
    </p:bg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" name="Google Shape;63;p14" title="ChatGPT Image 4 lip 2025, 11_13_16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28775" y="0"/>
            <a:ext cx="7715224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64" name="Google Shape;64;p14"/>
          <p:cNvSpPr txBox="1"/>
          <p:nvPr/>
        </p:nvSpPr>
        <p:spPr>
          <a:xfrm>
            <a:off x="348650" y="1064550"/>
            <a:ext cx="56520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l" sz="18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Piotr Maćkowski -</a:t>
            </a:r>
            <a:r>
              <a:rPr lang="pl" sz="18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[PL] Certified stupid: jak ogarnąć siebie </a:t>
            </a:r>
            <a:endParaRPr sz="18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65" name="Google Shape;65;p14"/>
          <p:cNvSpPr txBox="1"/>
          <p:nvPr/>
        </p:nvSpPr>
        <p:spPr>
          <a:xfrm>
            <a:off x="394350" y="2612500"/>
            <a:ext cx="5652000" cy="101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l" sz="18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Bartłomiej "Bercik" Kacprzak - </a:t>
            </a:r>
            <a:r>
              <a:rPr lang="pl" sz="18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[PL] IBM Mainframe: najbardziej (nie)bezpieczna platforma na świecie? –</a:t>
            </a:r>
            <a:endParaRPr sz="18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pic>
        <p:nvPicPr>
          <p:cNvPr id="66" name="Google Shape;66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576250" y="4575750"/>
            <a:ext cx="567751" cy="567751"/>
          </a:xfrm>
          <a:prstGeom prst="rect">
            <a:avLst/>
          </a:prstGeom>
          <a:noFill/>
          <a:ln>
            <a:noFill/>
          </a:ln>
        </p:spPr>
      </p:pic>
      <p:sp>
        <p:nvSpPr>
          <p:cNvPr id="67" name="Google Shape;67;p14"/>
          <p:cNvSpPr txBox="1"/>
          <p:nvPr/>
        </p:nvSpPr>
        <p:spPr>
          <a:xfrm>
            <a:off x="425400" y="4253650"/>
            <a:ext cx="56520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l" sz="18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21:00 - Uwaga Piwo (Salka VIP)</a:t>
            </a:r>
            <a:endParaRPr sz="18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10309"/>
        </a:solidFill>
      </p:bgPr>
    </p:bg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" name="Google Shape;72;p15" title="MOSHED-2025-7-3-18-16-50.gif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45683" y="958063"/>
            <a:ext cx="1852650" cy="1852675"/>
          </a:xfrm>
          <a:prstGeom prst="rect">
            <a:avLst/>
          </a:prstGeom>
          <a:noFill/>
          <a:ln>
            <a:noFill/>
          </a:ln>
        </p:spPr>
      </p:pic>
      <p:sp>
        <p:nvSpPr>
          <p:cNvPr id="73" name="Google Shape;73;p15"/>
          <p:cNvSpPr/>
          <p:nvPr/>
        </p:nvSpPr>
        <p:spPr>
          <a:xfrm rot="-9952813">
            <a:off x="4633273" y="2195512"/>
            <a:ext cx="948146" cy="1336251"/>
          </a:xfrm>
          <a:prstGeom prst="diagStripe">
            <a:avLst>
              <a:gd fmla="val 50000" name="adj"/>
            </a:avLst>
          </a:prstGeom>
          <a:solidFill>
            <a:srgbClr val="00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" name="Google Shape;74;p15"/>
          <p:cNvSpPr txBox="1"/>
          <p:nvPr/>
        </p:nvSpPr>
        <p:spPr>
          <a:xfrm>
            <a:off x="2779500" y="3470225"/>
            <a:ext cx="35850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l" sz="18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DEFCON WARSAW GROUP</a:t>
            </a:r>
            <a:endParaRPr b="1" sz="18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pic>
        <p:nvPicPr>
          <p:cNvPr id="75" name="Google Shape;75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957228" y="4309413"/>
            <a:ext cx="1688450" cy="567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6" name="Google Shape;76;p15" title="643e92311a48c17bfde2dc4d_ccs-full-white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498321" y="4452775"/>
            <a:ext cx="2184284" cy="365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Dark">
  <a:themeElements>
    <a:clrScheme name="Simple Dark">
      <a:dk1>
        <a:srgbClr val="FFFFFF"/>
      </a:dk1>
      <a:lt1>
        <a:srgbClr val="212121"/>
      </a:lt1>
      <a:dk2>
        <a:srgbClr val="303030"/>
      </a:dk2>
      <a:lt2>
        <a:srgbClr val="ADADAD"/>
      </a:lt2>
      <a:accent1>
        <a:srgbClr val="009688"/>
      </a:accent1>
      <a:accent2>
        <a:srgbClr val="EEEEEE"/>
      </a:accent2>
      <a:accent3>
        <a:srgbClr val="78909C"/>
      </a:accent3>
      <a:accent4>
        <a:srgbClr val="FFAB40"/>
      </a:accent4>
      <a:accent5>
        <a:srgbClr val="4DD0E1"/>
      </a:accent5>
      <a:accent6>
        <a:srgbClr val="EEFF41"/>
      </a:accent6>
      <a:hlink>
        <a:srgbClr val="4DD0E1"/>
      </a:hlink>
      <a:folHlink>
        <a:srgbClr val="4DD0E1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